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3945e38013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3945e3801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945e38013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3945e38013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945e3801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3945e3801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945e38013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3945e38013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945e3801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945e3801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945e3801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3945e3801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945e3801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3945e3801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38fa43fe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38fa43fe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945e380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945e380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3945e3801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3945e3801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945e3801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945e3801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3945e3801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3945e3801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3945e3801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3945e3801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945e3801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3945e3801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945e3801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3945e3801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1.gif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685800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409575">
              <a:srgbClr val="000000">
                <a:alpha val="70000"/>
              </a:srgbClr>
            </a:outerShdw>
          </a:effectLst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Genetic Algorithms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Sean Peng, Ron Guter, Quintin Buckley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Particle Swarm Optimization (PSO)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Another </a:t>
            </a:r>
            <a:r>
              <a:rPr b="1" i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heuristic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algorithm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Instead of “chromosomes,” we have a “swarm” of random “</a:t>
            </a:r>
            <a:r>
              <a:rPr b="1" i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particles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”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Each particle starts with a 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random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initial </a:t>
            </a:r>
            <a:r>
              <a:rPr b="1" i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velocity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in a random direction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At every iteration (t), every particle (X</a:t>
            </a:r>
            <a:r>
              <a:rPr baseline="-25000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i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) steps in the direction of its velocity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At every iteration, every particle calculates its new velocity (V</a:t>
            </a:r>
            <a:r>
              <a:rPr baseline="-25000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i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) using the equation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127" name="Google Shape;127;p22"/>
          <p:cNvGrpSpPr/>
          <p:nvPr/>
        </p:nvGrpSpPr>
        <p:grpSpPr>
          <a:xfrm>
            <a:off x="648475" y="2952750"/>
            <a:ext cx="7847049" cy="966241"/>
            <a:chOff x="648475" y="2724150"/>
            <a:chExt cx="7847049" cy="966241"/>
          </a:xfrm>
        </p:grpSpPr>
        <p:pic>
          <p:nvPicPr>
            <p:cNvPr id="128" name="Google Shape;128;p22" title="[255,255,255,&quot;https://www.codecogs.com/eqnedit.php?latex=%2B%20c_1%5Cphi_1(%5Coperatorname%7Bpbest%7D_i%20-%20X_i(t))%20%2B%20c_2%5Cphi_2(%5Coperatorname%7Bgbest%7D%20-%20X_i(t))#0&quot;]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8475" y="3255241"/>
              <a:ext cx="7847049" cy="43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2" title="[255,255,255,&quot;https://www.codecogs.com/eqnedit.php?latex=V_i(t%2B1)%20%3D%20%5Comega%5Ccdot%20V_i(t)#0&quot;]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555" y="2724150"/>
              <a:ext cx="3606889" cy="443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" name="Google Shape;130;p22"/>
          <p:cNvSpPr txBox="1"/>
          <p:nvPr/>
        </p:nvSpPr>
        <p:spPr>
          <a:xfrm>
            <a:off x="442550" y="4396950"/>
            <a:ext cx="579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roid Sans"/>
              <a:buChar char="∗"/>
            </a:pPr>
            <a:r>
              <a:rPr lang="en" sz="10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ω</a:t>
            </a:r>
            <a:r>
              <a:rPr lang="en" sz="10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, c</a:t>
            </a:r>
            <a:r>
              <a:rPr baseline="-25000" lang="en" sz="10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1</a:t>
            </a:r>
            <a:r>
              <a:rPr lang="en" sz="10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, and c</a:t>
            </a:r>
            <a:r>
              <a:rPr baseline="-25000" lang="en" sz="10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2</a:t>
            </a:r>
            <a:r>
              <a:rPr lang="en" sz="10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are preset hyperparameters on [0, 1]</a:t>
            </a:r>
            <a:endParaRPr sz="10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roid Sans"/>
              <a:buChar char="∗"/>
            </a:pPr>
            <a:r>
              <a:rPr lang="en" sz="10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𝜙</a:t>
            </a:r>
            <a:r>
              <a:rPr baseline="-25000" lang="en" sz="10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1</a:t>
            </a:r>
            <a:r>
              <a:rPr lang="en" sz="10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and </a:t>
            </a:r>
            <a:r>
              <a:rPr lang="en" sz="10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𝜙</a:t>
            </a:r>
            <a:r>
              <a:rPr baseline="-25000" lang="en" sz="10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2</a:t>
            </a:r>
            <a:r>
              <a:rPr lang="en" sz="10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are randomly selected numbers on [0, 1]</a:t>
            </a:r>
            <a:endParaRPr sz="10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What does this mean?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Every particle tracks its own best position over time (pbest</a:t>
            </a:r>
            <a:r>
              <a:rPr baseline="-25000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i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) and the swarm’s overall best (gbest)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At every step, a particle’s velocity will gradually shift towards both its </a:t>
            </a:r>
            <a:r>
              <a:rPr b="1" i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personal best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and the swarm’s </a:t>
            </a:r>
            <a:r>
              <a:rPr b="1" i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global best</a:t>
            </a:r>
            <a:endParaRPr b="1" i="1"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We both “</a:t>
            </a:r>
            <a:r>
              <a:rPr b="1" i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explore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” a particle’s individual results and “</a:t>
            </a:r>
            <a:r>
              <a:rPr b="1" i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exploit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” the knowledge of the entire swarm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050" y="1087575"/>
            <a:ext cx="4364250" cy="32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lang="en" sz="2320">
                <a:latin typeface="Georgia"/>
                <a:ea typeface="Georgia"/>
                <a:cs typeface="Georgia"/>
                <a:sym typeface="Georgia"/>
              </a:rPr>
              <a:t>Hybrid </a:t>
            </a:r>
            <a:r>
              <a:rPr lang="en" sz="2320">
                <a:latin typeface="Georgia"/>
                <a:ea typeface="Georgia"/>
                <a:cs typeface="Georgia"/>
                <a:sym typeface="Georgia"/>
              </a:rPr>
              <a:t>of </a:t>
            </a:r>
            <a:r>
              <a:rPr lang="en" sz="2320">
                <a:latin typeface="Georgia"/>
                <a:ea typeface="Georgia"/>
                <a:cs typeface="Georgia"/>
                <a:sym typeface="Georgia"/>
              </a:rPr>
              <a:t>Genetic </a:t>
            </a:r>
            <a:r>
              <a:rPr lang="en" sz="2320">
                <a:latin typeface="Georgia"/>
                <a:ea typeface="Georgia"/>
                <a:cs typeface="Georgia"/>
                <a:sym typeface="Georgia"/>
              </a:rPr>
              <a:t>Algorithms </a:t>
            </a:r>
            <a:r>
              <a:rPr lang="en" sz="2320">
                <a:latin typeface="Georgia"/>
                <a:ea typeface="Georgia"/>
                <a:cs typeface="Georgia"/>
                <a:sym typeface="Georgia"/>
              </a:rPr>
              <a:t>and Particle Swarm (HGAPSO)</a:t>
            </a:r>
            <a:endParaRPr sz="23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Apply the principles of </a:t>
            </a:r>
            <a:r>
              <a:rPr b="1" i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exploration 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and </a:t>
            </a:r>
            <a:r>
              <a:rPr b="1" i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exploitation 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to a genetic algorithm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Give each chromosome a velocity, and for every generation: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Step (“</a:t>
            </a:r>
            <a:r>
              <a:rPr b="1" i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enhance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”) each chromosome in the direction of its velocity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AutoNum type="arabicPeriod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Compute every chromosome’s new velocity with the same equation as in PSO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Apply selection, crossover, and mutation to these “</a:t>
            </a:r>
            <a:r>
              <a:rPr b="1" i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enhanced chromosomes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”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AutoNum type="arabicPeriod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Repeat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7747" l="18652" r="10369" t="3308"/>
          <a:stretch/>
        </p:blipFill>
        <p:spPr>
          <a:xfrm>
            <a:off x="1506100" y="2925131"/>
            <a:ext cx="2214400" cy="208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/>
          <p:nvPr/>
        </p:nvSpPr>
        <p:spPr>
          <a:xfrm>
            <a:off x="3932850" y="3770256"/>
            <a:ext cx="978000" cy="23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/>
          </a:blip>
          <a:srcRect b="10265" l="19331" r="9071" t="0"/>
          <a:stretch/>
        </p:blipFill>
        <p:spPr>
          <a:xfrm>
            <a:off x="5087500" y="2925131"/>
            <a:ext cx="2214400" cy="208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Standard GA vs. HGAPSO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152475"/>
            <a:ext cx="85206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Both algorithms tested on the function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53" name="Google Shape;153;p25" title="[255,255,255,&quot;https://www.codecogs.com/eqnedit.php?latex=f(x%2Cy)%3D(x-3.14)%5E2%20%2B%20(y-2.72)%5E2%20%2B%20%5Csin(3x%2B1.41)%20%2B%20%5Csin(4y-1.73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825" y="1634670"/>
            <a:ext cx="7244345" cy="2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4450" y="2067475"/>
            <a:ext cx="3888501" cy="29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2493075"/>
            <a:ext cx="4260300" cy="22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On average, HGAPSO was able to find a solution within one-hundredth of the true global minimum in fewer generations than the standard GA could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Even better results could be achieved by finding optimal hyperparameters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56" name="Google Shape;156;p25" title="[255,255,255,&quot;https://www.codecogs.com/eqnedit.php?latex=x%2C%20y%20%5Cin%20%5B0%2C%205%5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8425" y="2076900"/>
            <a:ext cx="1146825" cy="2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Application to Portfolio Optimization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A </a:t>
            </a:r>
            <a:r>
              <a:rPr b="1" i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portfolio</a:t>
            </a:r>
            <a:r>
              <a:rPr b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is a partition of the total capital, with each portion is allocated to a different asset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We can build an optimal portfolio based off some metric (fitness function) using GAs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We used data sets from Yahoo Finance to get the stock prices of companies from 2019–2021.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075" y="2975529"/>
            <a:ext cx="5683074" cy="1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Defining the Stages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Chromosome: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each chromosome is a partition that sums to 1 (the total capital)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Fitness function: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expected return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Selection: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top third of the current generation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Crossover: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Random constant k, the computation				   for parents a, b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Mutation: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Randomly transferring capital from one asset to another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225" y="2736775"/>
            <a:ext cx="2954798" cy="221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725" y="2752437"/>
            <a:ext cx="2213974" cy="21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 title="[255,255,255,&quot;https://www.codecogs.com/eqnedit.php?latex=k%5Ccdot%20a%20%2B%20(1-k)%5Ccdot%20b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8624" y="2127865"/>
            <a:ext cx="1469700" cy="2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Improvement Using the Sharpe Ratio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11700" y="1152475"/>
            <a:ext cx="479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Original fitness function focused on returns, but doesn't account for risk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○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resulted in high volatility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Better metric: Sharpe ratio (reward-to-variability ratio)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○"/>
            </a:pPr>
            <a:r>
              <a:t/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Achieved 0.5738 Sharpe ratio with 6.21% returns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○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&gt; 0.5 means well-diversified portfolio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400" y="1561725"/>
            <a:ext cx="3912150" cy="22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 title="[255,255,255,&quot;https://www.codecogs.com/eqnedit.php?latex=%5Cfrac%7B%5Ctext%7BExpected%20Return%7D%20-%20%5Ctext%7BRisk-free%20Rate%7D%7D%7B%5Ctext%7BStd.%20of%20returns%7D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713" y="2711634"/>
            <a:ext cx="2814674" cy="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What are Genetic Algorithms (GAs)?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524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"/>
              <a:buChar char="●"/>
            </a:pPr>
            <a:r>
              <a:rPr lang="en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Method of solving optimization problems, inspired by natural selection</a:t>
            </a:r>
            <a:endParaRPr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A </a:t>
            </a:r>
            <a:r>
              <a:rPr b="1" i="1" lang="en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heuristic </a:t>
            </a:r>
            <a:r>
              <a:rPr lang="en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algorithm, not </a:t>
            </a:r>
            <a:r>
              <a:rPr b="1" i="1" lang="en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analytic</a:t>
            </a:r>
            <a:endParaRPr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Each candidate solution is an array called a </a:t>
            </a:r>
            <a:r>
              <a:rPr b="1" i="1" lang="en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chromosome</a:t>
            </a:r>
            <a:endParaRPr b="1" i="1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The initial </a:t>
            </a:r>
            <a:r>
              <a:rPr b="1" i="1" lang="en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population</a:t>
            </a:r>
            <a:r>
              <a:rPr lang="en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is randomly generated</a:t>
            </a:r>
            <a:endParaRPr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The solutions improve over </a:t>
            </a:r>
            <a:r>
              <a:rPr b="1" i="1" lang="en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generations</a:t>
            </a:r>
            <a:endParaRPr b="1" i="1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975" y="1778326"/>
            <a:ext cx="3327675" cy="20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Four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Stages of GA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54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For each generation: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Evaluation: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calculate a score for each chromosome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Selection: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the best chromosomes become parents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Crossover: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the parents combine and reproduce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Mutation: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random change of part of a chromosome at a very low probability (flipping a bit).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800" y="1638300"/>
            <a:ext cx="28575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Evaluation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34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Calculate the </a:t>
            </a:r>
            <a:r>
              <a:rPr b="1" i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fitness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for each chromosome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Ex. For an algorithm where each chromosome has 2 parameters, a fitness function could be 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For maximizing, higher fitness indicates a better solution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For minimizing, lower fitness indicates a better solution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b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Better solutions dictate the general direction of the evolution process</a:t>
            </a:r>
            <a:endParaRPr b="1"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77" name="Google Shape;77;p16" title="[255,255,255,&quot;https://www.codecogs.com/eqnedit.php?latex=f(p_1%2C%20p_2)%20%3D%20%5Cpi%5E%7Bp_1%7D%20%2B%20p_2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459" y="2198306"/>
            <a:ext cx="2264699" cy="2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Selection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564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Some high fitness chromosomes in the current generation become parents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Many different </a:t>
            </a:r>
            <a:r>
              <a:rPr b="1" i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selection methods</a:t>
            </a:r>
            <a:endParaRPr b="1" i="1"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Roulette Wheel Selection (for the ith chromosome)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○"/>
            </a:pPr>
            <a:r>
              <a:t/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Tournament Selection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○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Break population into groups of k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○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The fittest of each group is selected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600" y="364500"/>
            <a:ext cx="2881800" cy="21210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text&gt;prob.&amp;#xA0;of&amp;#xA0;selection&lt;/mtext&gt;&lt;mi&gt;i&lt;/mi&gt;&lt;/msub&gt;&lt;mo&gt;&amp;#xA0;&lt;/mo&gt;&lt;mo&gt;=&lt;/mo&gt;&lt;mfrac&gt;&lt;msub&gt;&lt;mtext&gt;fitness&lt;/mtext&gt;&lt;mi&gt;i&lt;/mi&gt;&lt;/msub&gt;&lt;mrow&gt;&lt;mstyle displaystyle=\&quot;true\&quot;&gt;&lt;munderover&gt;&lt;mo&gt;&amp;#x2211;&lt;/mo&gt;&lt;mrow&gt;&lt;mi&gt;j&lt;/mi&gt;&lt;mo&gt;=&lt;/mo&gt;&lt;mn&gt;0&lt;/mn&gt;&lt;/mrow&gt;&lt;mi&gt;n&lt;/mi&gt;&lt;/munderover&gt;&lt;/mstyle&gt;&lt;msub&gt;&lt;mtext&gt;fitness&lt;/mtext&gt;&lt;mi&gt;j&lt;/mi&gt;&lt;/msub&gt;&lt;/mrow&gt;&lt;/mfrac&gt;&lt;/mstyle&gt;&lt;/math&gt;&quot;,&quot;truncated&quot;:false}" id="85" name="Google Shape;85;p17" title="text prob. of selection end text subscript i space equals fraction numerator text fitness end text subscript i over denominator sum from j equals 0 to n of text fitness end text subscript j end fracti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1988" y="2637895"/>
            <a:ext cx="2757424" cy="973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8975" y="2571754"/>
            <a:ext cx="4046426" cy="23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Crossover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Selected parents will "reproduce" by swapping segments of their genes, based on randomized crossover point(s).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Ex. P1 = 11111, P2 = 00000, one crossover point at bit 2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○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Child 1 = 11000, Child 2 = 00111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Potentially combine the best features of the parents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994" y="2906925"/>
            <a:ext cx="3510775" cy="19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4473"/>
            <a:ext cx="4689225" cy="10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Mutation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704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Randomly flips bits in a chromosome at a very low probability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Inspired by nature, maintains genetic diversity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Prevents the algorithm from getting stuck at local optima before finding the global optimum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○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Advantage over other algorithms, e,g. gradient descent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25" y="3147050"/>
            <a:ext cx="3720475" cy="16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2350" y="2811150"/>
            <a:ext cx="3451876" cy="19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Simple Function Optimization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roid Sans"/>
              <a:buChar char="●"/>
            </a:pPr>
            <a:r>
              <a:rPr lang="en" sz="15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Maximize </a:t>
            </a:r>
            <a:endParaRPr sz="15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roid Sans"/>
              <a:buChar char="○"/>
            </a:pPr>
            <a:r>
              <a:rPr lang="en" sz="15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Constrained domain: </a:t>
            </a:r>
            <a:endParaRPr sz="15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roid Sans"/>
              <a:buChar char="○"/>
            </a:pPr>
            <a:r>
              <a:rPr lang="en" sz="15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This is our fitness function</a:t>
            </a:r>
            <a:endParaRPr sz="15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roid Sans"/>
              <a:buChar char="●"/>
            </a:pPr>
            <a:r>
              <a:rPr lang="en" sz="15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Population size: 20 chromosomes</a:t>
            </a:r>
            <a:endParaRPr sz="15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roid Sans"/>
              <a:buChar char="●"/>
            </a:pPr>
            <a:r>
              <a:rPr lang="en" sz="15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Tournament selection: k = 3, Crossover rate = 0.8, Mutation rate = 0.1</a:t>
            </a:r>
            <a:endParaRPr sz="15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225" y="2571750"/>
            <a:ext cx="2619352" cy="243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575" y="2571750"/>
            <a:ext cx="2491385" cy="243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/>
          <p:nvPr/>
        </p:nvSpPr>
        <p:spPr>
          <a:xfrm>
            <a:off x="3932850" y="3597725"/>
            <a:ext cx="978000" cy="23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 title="[255,255,255,&quot;https://www.codecogs.com/eqnedit.php?latex=f(x%2C%20y)%20%3D%200.01(x-1)(x%2B2)(x%2B5)(x-3)(y-3)(y%2B2)(y%2B5)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3349" y="1104526"/>
            <a:ext cx="6202730" cy="2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 title="[255,255,255,&quot;https://www.codecogs.com/eqnedit.php?latex=x%2Cy%20%5Cin%20%5B-5%2C%203%5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8672" y="1383563"/>
            <a:ext cx="1233736" cy="2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Improving GA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Genetic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algorithms follow a simple set of rules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This makes them easier to understand and modify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"/>
              <a:buChar char="●"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What if we combined GA with other kinds of 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optimization</a:t>
            </a: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methods?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275" y="2219475"/>
            <a:ext cx="3677442" cy="27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